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7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4" r:id="rId15"/>
    <p:sldId id="275" r:id="rId16"/>
    <p:sldId id="279" r:id="rId17"/>
    <p:sldId id="280" r:id="rId18"/>
    <p:sldId id="281" r:id="rId19"/>
    <p:sldId id="282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6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6011" y="2357430"/>
            <a:ext cx="8107989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 татарскому языку обучающихся 9 классов </a:t>
            </a:r>
          </a:p>
          <a:p>
            <a:pPr algn="ctr"/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5786454"/>
            <a:ext cx="461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 тестирования: 19.12.2016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1214422"/>
            <a:ext cx="634603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Не приняли участие:</a:t>
            </a:r>
          </a:p>
          <a:p>
            <a:endParaRPr lang="ru-RU" sz="4800" dirty="0" smtClean="0"/>
          </a:p>
          <a:p>
            <a:r>
              <a:rPr lang="ru-RU" sz="4800" dirty="0" err="1" smtClean="0"/>
              <a:t>Сарабикуловская</a:t>
            </a:r>
            <a:r>
              <a:rPr lang="ru-RU" sz="4800" dirty="0" smtClean="0"/>
              <a:t> ООШ</a:t>
            </a:r>
          </a:p>
          <a:p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214290"/>
            <a:ext cx="88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22 код 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6" y="785797"/>
          <a:ext cx="7786739" cy="5857911"/>
        </p:xfrm>
        <a:graphic>
          <a:graphicData uri="http://schemas.openxmlformats.org/drawingml/2006/table">
            <a:tbl>
              <a:tblPr/>
              <a:tblGrid>
                <a:gridCol w="430255"/>
                <a:gridCol w="1299722"/>
                <a:gridCol w="864725"/>
                <a:gridCol w="864725"/>
                <a:gridCol w="864725"/>
                <a:gridCol w="864725"/>
                <a:gridCol w="865252"/>
                <a:gridCol w="867358"/>
                <a:gridCol w="865252"/>
              </a:tblGrid>
              <a:tr h="1065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Средняя оценка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Качество 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СОШ №10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Шугуровская  СОШ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СОШ №7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СОШ №4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СОШ №8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3,75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Зеленорощинская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СОШ №6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3,85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00263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7791172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Лучшие результаты:</a:t>
            </a:r>
          </a:p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№4 – 71%</a:t>
            </a:r>
          </a:p>
          <a:p>
            <a:pPr algn="just">
              <a:buFontTx/>
              <a:buChar char="-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№8 – 75%</a:t>
            </a:r>
          </a:p>
          <a:p>
            <a:pPr algn="just">
              <a:buFontTx/>
              <a:buChar char="-"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Зеленорощинская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 – 100%</a:t>
            </a:r>
          </a:p>
          <a:p>
            <a:pPr algn="just">
              <a:buFontTx/>
              <a:buChar char="-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%6 – 100%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1285860"/>
            <a:ext cx="545828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Низкий результат: 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СОШ №10 – 40 %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(Успеваемость – 60%)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1214422"/>
            <a:ext cx="605326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Не приняли участие:</a:t>
            </a:r>
          </a:p>
          <a:p>
            <a:endParaRPr lang="ru-RU" sz="4800" dirty="0" smtClean="0"/>
          </a:p>
          <a:p>
            <a:r>
              <a:rPr lang="ru-RU" sz="4800" dirty="0" smtClean="0"/>
              <a:t>- СОШ №8</a:t>
            </a:r>
          </a:p>
          <a:p>
            <a:pPr>
              <a:buFontTx/>
              <a:buChar char="-"/>
            </a:pPr>
            <a:r>
              <a:rPr lang="ru-RU" sz="4800" dirty="0" smtClean="0"/>
              <a:t>Лицей №12</a:t>
            </a:r>
          </a:p>
          <a:p>
            <a:pPr>
              <a:buFontTx/>
              <a:buChar char="-"/>
            </a:pPr>
            <a:r>
              <a:rPr lang="ru-RU" sz="4800" dirty="0" smtClean="0"/>
              <a:t>СОШ №13</a:t>
            </a:r>
          </a:p>
          <a:p>
            <a:pPr>
              <a:buFontTx/>
              <a:buChar char="-"/>
            </a:pPr>
            <a:r>
              <a:rPr lang="ru-RU" sz="4800" dirty="0" err="1" smtClean="0"/>
              <a:t>Тимяшевская</a:t>
            </a:r>
            <a:r>
              <a:rPr lang="ru-RU" sz="4800" dirty="0" smtClean="0"/>
              <a:t> СОШ</a:t>
            </a:r>
          </a:p>
          <a:p>
            <a:endParaRPr lang="ru-RU" sz="4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214290"/>
            <a:ext cx="88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23 код 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6" y="785797"/>
          <a:ext cx="7786739" cy="5857911"/>
        </p:xfrm>
        <a:graphic>
          <a:graphicData uri="http://schemas.openxmlformats.org/drawingml/2006/table">
            <a:tbl>
              <a:tblPr/>
              <a:tblGrid>
                <a:gridCol w="430255"/>
                <a:gridCol w="1299722"/>
                <a:gridCol w="864725"/>
                <a:gridCol w="864725"/>
                <a:gridCol w="864725"/>
                <a:gridCol w="864725"/>
                <a:gridCol w="865252"/>
                <a:gridCol w="867358"/>
                <a:gridCol w="865252"/>
              </a:tblGrid>
              <a:tr h="1065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Средняя оценка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Качество 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СОШ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№8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2,57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r>
                        <a:rPr lang="ru-RU" sz="1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№7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3,04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21,7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Ивановская</a:t>
                      </a:r>
                      <a:r>
                        <a:rPr lang="ru-RU" sz="1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ООШ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2,33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СОШ №4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2,56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6,25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Лицей №12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2,33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r>
                        <a:rPr lang="ru-RU" sz="1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№5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2,71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4,76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Старописьмянская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ООШ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err="1" smtClean="0">
                          <a:latin typeface="+mn-lt"/>
                          <a:ea typeface="Times New Roman"/>
                          <a:cs typeface="Times New Roman"/>
                        </a:rPr>
                        <a:t>Зеленорощинская</a:t>
                      </a: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 СОШ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 smtClean="0">
                          <a:latin typeface="+mn-lt"/>
                          <a:ea typeface="Times New Roman"/>
                          <a:cs typeface="Times New Roman"/>
                        </a:rPr>
                        <a:t>66,7</a:t>
                      </a:r>
                      <a:endParaRPr lang="ru-RU" sz="14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00263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68" y="214290"/>
            <a:ext cx="88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23 код 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6" y="785796"/>
          <a:ext cx="7786739" cy="5143533"/>
        </p:xfrm>
        <a:graphic>
          <a:graphicData uri="http://schemas.openxmlformats.org/drawingml/2006/table">
            <a:tbl>
              <a:tblPr/>
              <a:tblGrid>
                <a:gridCol w="430255"/>
                <a:gridCol w="1299722"/>
                <a:gridCol w="864725"/>
                <a:gridCol w="864725"/>
                <a:gridCol w="864725"/>
                <a:gridCol w="864725"/>
                <a:gridCol w="865252"/>
                <a:gridCol w="867358"/>
                <a:gridCol w="865252"/>
              </a:tblGrid>
              <a:tr h="1714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Средняя оценка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Качество </a:t>
                      </a:r>
                      <a:endParaRPr lang="ru-RU" sz="18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СОШ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3,29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28,6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r>
                        <a:rPr lang="ru-RU" sz="18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№10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Подлесная</a:t>
                      </a:r>
                      <a:r>
                        <a:rPr lang="ru-RU" sz="18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ООШ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3,02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68,9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21,16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00263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791941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Лучшие результаты:</a:t>
            </a:r>
          </a:p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Зеленорощинская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 – 66,7%</a:t>
            </a:r>
          </a:p>
          <a:p>
            <a:pPr algn="just">
              <a:buFontTx/>
              <a:buChar char="-"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Подлесная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ООШ- 100%</a:t>
            </a:r>
          </a:p>
          <a:p>
            <a:pPr algn="just">
              <a:buFontTx/>
              <a:buChar char="-"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1285860"/>
            <a:ext cx="691381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Ноль процентов качества: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Ивановская ООШ – 0%</a:t>
            </a:r>
          </a:p>
          <a:p>
            <a:pPr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Лицей №12 – 0%</a:t>
            </a:r>
          </a:p>
          <a:p>
            <a:pPr>
              <a:buFontTx/>
              <a:buChar char="-"/>
            </a:pP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Старописьмянская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– 0%</a:t>
            </a:r>
          </a:p>
          <a:p>
            <a:pPr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СОШ №10 – 0%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214290"/>
            <a:ext cx="6053260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Не приняли участие:</a:t>
            </a:r>
          </a:p>
          <a:p>
            <a:r>
              <a:rPr lang="ru-RU" sz="4000" dirty="0" smtClean="0"/>
              <a:t>-ООШ №1</a:t>
            </a:r>
          </a:p>
          <a:p>
            <a:r>
              <a:rPr lang="ru-RU" sz="4000" dirty="0" smtClean="0"/>
              <a:t>-СОШ №3</a:t>
            </a:r>
          </a:p>
          <a:p>
            <a:r>
              <a:rPr lang="ru-RU" sz="4000" dirty="0" smtClean="0"/>
              <a:t>-СОШ №6</a:t>
            </a:r>
          </a:p>
          <a:p>
            <a:r>
              <a:rPr lang="ru-RU" sz="4000" dirty="0" smtClean="0"/>
              <a:t>-СОШ №13</a:t>
            </a:r>
          </a:p>
          <a:p>
            <a:r>
              <a:rPr lang="ru-RU" sz="4000" dirty="0" smtClean="0"/>
              <a:t>-</a:t>
            </a:r>
            <a:r>
              <a:rPr lang="ru-RU" sz="4000" dirty="0" err="1" smtClean="0"/>
              <a:t>Шугуровская</a:t>
            </a:r>
            <a:r>
              <a:rPr lang="ru-RU" sz="4000" dirty="0" smtClean="0"/>
              <a:t> СОШ</a:t>
            </a:r>
          </a:p>
          <a:p>
            <a:r>
              <a:rPr lang="ru-RU" sz="4000" dirty="0" smtClean="0"/>
              <a:t>-</a:t>
            </a:r>
            <a:r>
              <a:rPr lang="ru-RU" sz="4000" dirty="0" err="1" smtClean="0"/>
              <a:t>Старокувакская</a:t>
            </a:r>
            <a:r>
              <a:rPr lang="ru-RU" sz="4000" dirty="0" smtClean="0"/>
              <a:t> СОШ</a:t>
            </a:r>
          </a:p>
          <a:p>
            <a:r>
              <a:rPr lang="ru-RU" sz="4000" dirty="0" smtClean="0"/>
              <a:t>-</a:t>
            </a:r>
            <a:r>
              <a:rPr lang="ru-RU" sz="4000" dirty="0" err="1" smtClean="0"/>
              <a:t>Тимяшевская</a:t>
            </a:r>
            <a:r>
              <a:rPr lang="ru-RU" sz="4000" dirty="0" smtClean="0"/>
              <a:t> СОШ</a:t>
            </a:r>
          </a:p>
          <a:p>
            <a:r>
              <a:rPr lang="ru-RU" sz="4000" dirty="0" smtClean="0"/>
              <a:t>-</a:t>
            </a:r>
            <a:r>
              <a:rPr lang="ru-RU" sz="4000" dirty="0" err="1" smtClean="0"/>
              <a:t>Федотовская</a:t>
            </a:r>
            <a:r>
              <a:rPr lang="ru-RU" sz="4000" dirty="0" smtClean="0"/>
              <a:t> ООШ</a:t>
            </a:r>
          </a:p>
          <a:p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9 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819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199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24 %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2571744"/>
            <a:ext cx="58287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Спасибо за внимание!</a:t>
            </a:r>
            <a:endParaRPr lang="ru-RU"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5925981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21 код – 44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22 код – 43 учащихся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23 код – 112 учащихся 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500042"/>
          <a:ext cx="7786743" cy="5715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048"/>
                <a:gridCol w="3942114"/>
                <a:gridCol w="2595581"/>
              </a:tblGrid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Средняя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оценка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ервичный балл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47823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3,33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47823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3,85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28,6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47823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3,02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24,7</a:t>
                      </a:r>
                      <a:endParaRPr lang="ru-RU" sz="7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1571612"/>
            <a:ext cx="692948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Общий средняя оценка:</a:t>
            </a:r>
          </a:p>
          <a:p>
            <a:pPr algn="ctr"/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3,4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42852"/>
            <a:ext cx="50656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по образовательным учреждениям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21 код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14413" y="857235"/>
          <a:ext cx="7786744" cy="5715036"/>
        </p:xfrm>
        <a:graphic>
          <a:graphicData uri="http://schemas.openxmlformats.org/drawingml/2006/table">
            <a:tbl>
              <a:tblPr/>
              <a:tblGrid>
                <a:gridCol w="430256"/>
                <a:gridCol w="2141513"/>
                <a:gridCol w="714380"/>
                <a:gridCol w="642942"/>
                <a:gridCol w="642942"/>
                <a:gridCol w="616848"/>
                <a:gridCol w="865252"/>
                <a:gridCol w="867359"/>
                <a:gridCol w="865252"/>
              </a:tblGrid>
              <a:tr h="672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Средняя оценка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Успеваемость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Качество 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Гимназия №11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Зай-Каратайская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Сугушлинская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Куакбашская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Каркалинская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Урдалинская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Урмышлинская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Керлигачская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Старо-Иштерякская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Нижнечершилинская ООШ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7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3,33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994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42,3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816909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Лучшие результаты:</a:t>
            </a:r>
          </a:p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Нижнечершилинская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ООШ -100</a:t>
            </a:r>
          </a:p>
          <a:p>
            <a:pPr>
              <a:buFontTx/>
              <a:buChar char="-"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Керлигачская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ООШ - 60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1285860"/>
            <a:ext cx="643028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Низкие результаты: 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Гимназия №11 - 0 %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Урдалинская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ООШ – 0%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714356"/>
            <a:ext cx="6898555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100% участие приняли</a:t>
            </a:r>
          </a:p>
          <a:p>
            <a:r>
              <a:rPr lang="ru-RU" sz="4000" b="1" dirty="0" smtClean="0"/>
              <a:t> учащиеся следующих школ:</a:t>
            </a:r>
          </a:p>
          <a:p>
            <a:endParaRPr lang="ru-RU" sz="4000" dirty="0" smtClean="0"/>
          </a:p>
          <a:p>
            <a:r>
              <a:rPr lang="ru-RU" sz="4000" dirty="0" err="1" smtClean="0"/>
              <a:t>Сугушлинская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err="1" smtClean="0"/>
              <a:t>Куакбашская</a:t>
            </a:r>
            <a:r>
              <a:rPr lang="ru-RU" sz="4000" dirty="0" smtClean="0"/>
              <a:t> ООШ</a:t>
            </a:r>
          </a:p>
          <a:p>
            <a:r>
              <a:rPr lang="ru-RU" sz="4000" dirty="0" err="1" smtClean="0"/>
              <a:t>Урдалинская</a:t>
            </a:r>
            <a:r>
              <a:rPr lang="ru-RU" sz="4000" dirty="0" smtClean="0"/>
              <a:t> ООШ</a:t>
            </a:r>
          </a:p>
          <a:p>
            <a:r>
              <a:rPr lang="ru-RU" sz="4000" dirty="0" err="1" smtClean="0"/>
              <a:t>Урмышлинская</a:t>
            </a:r>
            <a:r>
              <a:rPr lang="ru-RU" sz="4000" dirty="0" smtClean="0"/>
              <a:t> ООШ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619</Words>
  <PresentationFormat>Экран (4:3)</PresentationFormat>
  <Paragraphs>407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6</cp:revision>
  <dcterms:modified xsi:type="dcterms:W3CDTF">2017-01-27T08:42:31Z</dcterms:modified>
</cp:coreProperties>
</file>